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7" r:id="rId5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CB790B"/>
    <a:srgbClr val="C9500D"/>
    <a:srgbClr val="CE5D08"/>
    <a:srgbClr val="88B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2" autoAdjust="0"/>
    <p:restoredTop sz="94513" autoAdjust="0"/>
  </p:normalViewPr>
  <p:slideViewPr>
    <p:cSldViewPr>
      <p:cViewPr varScale="1">
        <p:scale>
          <a:sx n="108" d="100"/>
          <a:sy n="108" d="100"/>
        </p:scale>
        <p:origin x="18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172" y="-96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023" cy="497126"/>
          </a:xfrm>
          <a:prstGeom prst="rect">
            <a:avLst/>
          </a:prstGeom>
        </p:spPr>
        <p:txBody>
          <a:bodyPr vert="horz" lIns="91516" tIns="45757" rIns="91516" bIns="45757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1" y="0"/>
            <a:ext cx="2945023" cy="497126"/>
          </a:xfrm>
          <a:prstGeom prst="rect">
            <a:avLst/>
          </a:prstGeom>
        </p:spPr>
        <p:txBody>
          <a:bodyPr vert="horz" lIns="91516" tIns="45757" rIns="91516" bIns="45757" rtlCol="0"/>
          <a:lstStyle>
            <a:lvl1pPr algn="r">
              <a:defRPr sz="1200" smtClean="0"/>
            </a:lvl1pPr>
          </a:lstStyle>
          <a:p>
            <a:pPr>
              <a:defRPr/>
            </a:pPr>
            <a:fld id="{B4916A78-F71C-462F-ADC2-7481E896D6EC}" type="datetimeFigureOut">
              <a:rPr lang="en-GB"/>
              <a:pPr>
                <a:defRPr/>
              </a:pPr>
              <a:t>28/07/2021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2688"/>
            <a:ext cx="2945023" cy="497125"/>
          </a:xfrm>
          <a:prstGeom prst="rect">
            <a:avLst/>
          </a:prstGeom>
        </p:spPr>
        <p:txBody>
          <a:bodyPr vert="horz" lIns="91516" tIns="45757" rIns="91516" bIns="45757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1" y="9432688"/>
            <a:ext cx="2945023" cy="497125"/>
          </a:xfrm>
          <a:prstGeom prst="rect">
            <a:avLst/>
          </a:prstGeom>
        </p:spPr>
        <p:txBody>
          <a:bodyPr vert="horz" lIns="91516" tIns="45757" rIns="91516" bIns="45757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319470C-7C08-4AD4-B093-7860EF1EA4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702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02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7" rIns="91516" bIns="457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1" y="0"/>
            <a:ext cx="2945023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7" rIns="91516" bIns="457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58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3" y="4717139"/>
            <a:ext cx="5436235" cy="446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7" rIns="91516" bIns="45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2688"/>
            <a:ext cx="2945023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7" rIns="91516" bIns="457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1" y="9432688"/>
            <a:ext cx="2945023" cy="4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16" tIns="45757" rIns="91516" bIns="457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E4278B-4A2E-4C81-B4F5-C63318294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6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AB3F9-E753-4623-BDDD-A270D026F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00F834-E176-4BB3-8526-8E8E3DB99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00FF2-8452-4555-A599-726A6E11F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10B13-FD6F-459F-9249-2D2669BBC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A92AF-2EBB-48BD-B964-F211C6BA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B8677-B9A6-489E-9E71-55D01B6A4C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43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BA60-CDF6-400A-A818-F64CCFFB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00E17-AEEC-44AF-B09B-ACB00AF23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A4BE7-DF4E-4AA7-BCD4-E842AC12A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1DF45-B38C-4D49-908D-DDD98277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64191-1A76-42FD-A5DA-CD5D5E07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7DD48-BAB3-488E-9F5E-440FC93D1D6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69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E6934E-EC69-461D-92DC-12E3BEA46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27550-B90C-4100-9179-8AA3CC4045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C6FE5-2A1D-484F-A185-329FA98E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1904A-043F-4CF5-8BAD-917E661B9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47270-504C-4D6F-8298-A6A2CBCC2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22E55-9DDB-4F2A-8134-8F8CC145EC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7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BD741-DBBF-419B-8A92-D9D88D6F1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E3C745-4961-497D-AB2E-94BDB5F1F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E655-4366-4B01-9F3C-E40B2B8FA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7467A-256E-4F83-9831-DA36BEFF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01FB57-572C-41BA-BCD2-022BAEF5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06304A-18B3-428C-8048-08E3684BC5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61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1FB2D-812B-4AD5-9F4B-C32AA172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07B70-4939-4ABC-B3F7-54A363445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04390-EC23-4CCC-9698-3F1A1C5D4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0107C-927B-455E-AE30-48ED51DB1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20A59-FF36-495F-829F-E9FF0443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50149-7E3C-4D1F-98C5-54067A73E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27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6BCE9-ADE9-4816-B641-3D50F5796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A2C12-9284-43CE-A21A-596242024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D00563-73F9-49ED-83A6-9A9E21752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EAF86-6D2C-458D-BDB8-385A2CB8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5C2E0-A7E6-42DF-8C60-E6BB85F3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33369-3513-467E-9D13-19D0D082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FFFC7-2E0E-4DF6-B3D5-955536234C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7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61783-819F-4014-89DC-13B40ABB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8C832-5270-44A7-B0C8-4C9655382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36994-0330-4566-8F49-313796627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31DBE-ABF8-4A4F-8BDC-46E5DC91F4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62B9F8-BD39-4D46-9478-CF481EB47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273685-70C4-498E-8CFB-5ECEE475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CCDAA-E1D6-45EA-9ED3-08EC12A6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B762A2-61DE-4018-B3A1-7C58AD5F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BBD42-93F7-43E5-A33B-B11AAAA8C0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5D187-9583-47B7-974D-06E8BDB38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761F87-4043-4FEF-B209-F548FFA0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90DCA4-DD45-4366-AB5C-EE7EC70C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0861ED-BA56-4239-A96F-FE36CD55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15FE0B-3F06-4101-BCD5-8630B91716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41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9297BE-EA96-4D89-84D0-16BC05B03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14440-8631-4164-80CC-42E55D58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C93FC-236A-48D3-B9A5-533F19D8F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242EE-5FA5-4858-A55D-D12713AF82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4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393F-B9F0-4D00-9ABC-67433B480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6039D-108E-4F93-98A7-5645828D0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AD89C-D7A4-43FF-A15D-3B0008361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9378A-9B87-4974-9D60-5520A7937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6BE378-24D0-45D7-83CF-BD4D8E278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F87C-1185-4482-8463-F5E41966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C767B-450F-43ED-80DF-035FDF7B71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4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2AC9-DB7C-40C1-8325-38823D8D2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4EA29-CCD7-4BB8-B524-7776C84D5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F649F-31E4-45CE-B386-3A266F312C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E959E-7194-4DFC-868A-CB3176831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0629F-310B-4BD8-90E7-B037FCD2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81500-1C81-4A5E-87E3-AD19CD03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CE222E-8CFD-49D4-AFFB-776518BB2D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1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DAD629-90C4-42D3-8A5C-446BCF7E2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A62E59-D219-4EE5-B24D-DDA81696C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4EF29-A570-406F-AFC5-62F53D7A6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801DD-3AE5-48AC-A101-4F80B97F0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0E606-6E83-4381-8B2A-9F9E9C25FE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5936D38-4D1A-48D0-B89A-A9279068056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0C99FD1A-1C82-410D-920B-8E49FEDA66B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1723" y="188913"/>
            <a:ext cx="1354327" cy="7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217396F0-DE71-4C2D-9370-E5B51186D0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084763"/>
            <a:ext cx="91440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6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mailto:Fiona.Biggin@produceworld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5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590883-AF2B-4B3E-B3D8-1CB7165787F5}"/>
              </a:ext>
            </a:extLst>
          </p:cNvPr>
          <p:cNvSpPr txBox="1"/>
          <p:nvPr/>
        </p:nvSpPr>
        <p:spPr>
          <a:xfrm>
            <a:off x="-31012" y="495813"/>
            <a:ext cx="9036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Patrick Hand" panose="020B0604020202020204" charset="0"/>
              </a:rPr>
              <a:t>BFP Isleham Product and Compliance Lead (Trainee) </a:t>
            </a:r>
          </a:p>
          <a:p>
            <a:pPr algn="ctr"/>
            <a:r>
              <a:rPr lang="en-GB" sz="2400" b="1" dirty="0">
                <a:latin typeface="Patrick Hand" panose="020B060402020202020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E08F5-4B30-4D12-9EA9-D43D960C7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74" y="6294100"/>
            <a:ext cx="9130189" cy="56389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C1E7E10-72EB-4476-8C57-883D60396A43}"/>
              </a:ext>
            </a:extLst>
          </p:cNvPr>
          <p:cNvSpPr/>
          <p:nvPr/>
        </p:nvSpPr>
        <p:spPr>
          <a:xfrm>
            <a:off x="42885" y="1169064"/>
            <a:ext cx="9058230" cy="92177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effectLst/>
                <a:latin typeface="Patrick Hand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We are looking for a </a:t>
            </a:r>
            <a:r>
              <a:rPr lang="en-GB" sz="1400" dirty="0">
                <a:solidFill>
                  <a:schemeClr val="tx1"/>
                </a:solidFill>
                <a:latin typeface="Patrick Hand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passionate</a:t>
            </a:r>
            <a:r>
              <a:rPr lang="en-GB" sz="1400" dirty="0">
                <a:solidFill>
                  <a:schemeClr val="tx1"/>
                </a:solidFill>
                <a:effectLst/>
                <a:latin typeface="Patrick Hand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, self-motivated team player to join our Technical Department. </a:t>
            </a:r>
            <a:r>
              <a:rPr lang="en-GB" sz="1400" dirty="0">
                <a:solidFill>
                  <a:schemeClr val="tx1"/>
                </a:solidFill>
                <a:latin typeface="Patrick Hand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Working proactively, you will be expected to challenge all areas of the quality management system to enable us to continue to operate a system of continuous improvement. </a:t>
            </a:r>
          </a:p>
          <a:p>
            <a:pPr algn="ctr"/>
            <a:endParaRPr lang="en-GB" sz="1400" dirty="0">
              <a:solidFill>
                <a:schemeClr val="tx1"/>
              </a:solidFill>
              <a:effectLst/>
              <a:latin typeface="Patrick Hand" panose="020B060402020202020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AE7BEB4-22F3-405B-B63F-05402669849A}"/>
              </a:ext>
            </a:extLst>
          </p:cNvPr>
          <p:cNvSpPr/>
          <p:nvPr/>
        </p:nvSpPr>
        <p:spPr>
          <a:xfrm>
            <a:off x="222031" y="1836328"/>
            <a:ext cx="6269917" cy="3586073"/>
          </a:xfrm>
          <a:prstGeom prst="roundRect">
            <a:avLst/>
          </a:pr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rgbClr val="003300"/>
                </a:solidFill>
                <a:latin typeface="Patrick Hand" panose="020B0604020202020204" charset="0"/>
                <a:cs typeface="Arial" panose="020B0604020202020204" pitchFamily="34" charset="0"/>
              </a:rPr>
              <a:t>Key responsibilities 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rgbClr val="006600"/>
                </a:solidFill>
                <a:latin typeface="Patrick Hand" panose="020B0604020202020204" charset="0"/>
                <a:cs typeface="Arial" panose="020B0604020202020204" pitchFamily="34" charset="0"/>
              </a:rPr>
              <a:t>Conduct audits and ensure that customers/ third party standards are maintained.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rgbClr val="006600"/>
                </a:solidFill>
                <a:cs typeface="Arial" panose="020B0604020202020204" pitchFamily="34" charset="0"/>
              </a:rPr>
              <a:t>Carry out investigations and root cause meetings with the teams.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rgbClr val="006600"/>
                </a:solidFill>
                <a:effectLst/>
                <a:ea typeface="Times New Roman" panose="02020603050405020304" pitchFamily="18" charset="0"/>
              </a:rPr>
              <a:t>Manage the pest control systems for the site and ensure any follow up actions are raised.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rgbClr val="0066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Complete regular QMS (including TACCP/ VACCP) and HACCP reviews with the site Technical Manager, generating reports and corrective actions where necessary. </a:t>
            </a:r>
          </a:p>
          <a:p>
            <a:pPr marL="171450" indent="-171450">
              <a:buFontTx/>
              <a:buChar char="-"/>
            </a:pPr>
            <a:r>
              <a:rPr lang="en-GB" sz="1100" b="0" i="0" u="none" strike="noStrike" baseline="0" dirty="0">
                <a:solidFill>
                  <a:srgbClr val="006600"/>
                </a:solidFill>
              </a:rPr>
              <a:t>Assist the Production team in creating and improving the manufacturing practices and product quality culture throughout the site.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rgbClr val="006600"/>
                </a:solidFill>
                <a:effectLst/>
                <a:ea typeface="Times New Roman" panose="02020603050405020304" pitchFamily="18" charset="0"/>
              </a:rPr>
              <a:t>Manage and set up the NAV system (Technical tests) and i</a:t>
            </a:r>
            <a:r>
              <a:rPr lang="en-GB" sz="1100" dirty="0">
                <a:solidFill>
                  <a:srgbClr val="006600"/>
                </a:solidFill>
                <a:ea typeface="Times New Roman" panose="02020603050405020304" pitchFamily="18" charset="0"/>
              </a:rPr>
              <a:t>dentify improvements </a:t>
            </a:r>
            <a:endParaRPr lang="en-GB" sz="1100" b="0" i="0" u="none" strike="noStrike" baseline="0" dirty="0">
              <a:solidFill>
                <a:srgbClr val="006600"/>
              </a:solidFill>
            </a:endParaRP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rgbClr val="006600"/>
                </a:solidFill>
                <a:effectLst/>
                <a:ea typeface="Times New Roman" panose="02020603050405020304" pitchFamily="18" charset="0"/>
              </a:rPr>
              <a:t>Manage and complete benchmarking as per customer requirements and ensure that any issue is reported to the site Technical Manager and </a:t>
            </a:r>
            <a:r>
              <a:rPr lang="en-GB" sz="1100" dirty="0">
                <a:solidFill>
                  <a:srgbClr val="006600"/>
                </a:solidFill>
                <a:ea typeface="Times New Roman" panose="02020603050405020304" pitchFamily="18" charset="0"/>
              </a:rPr>
              <a:t>S</a:t>
            </a:r>
            <a:r>
              <a:rPr lang="en-GB" sz="1100" dirty="0">
                <a:solidFill>
                  <a:srgbClr val="006600"/>
                </a:solidFill>
                <a:effectLst/>
                <a:ea typeface="Times New Roman" panose="02020603050405020304" pitchFamily="18" charset="0"/>
              </a:rPr>
              <a:t>ite </a:t>
            </a:r>
            <a:r>
              <a:rPr lang="en-GB" sz="1100" dirty="0">
                <a:solidFill>
                  <a:srgbClr val="006600"/>
                </a:solidFill>
                <a:ea typeface="Times New Roman" panose="02020603050405020304" pitchFamily="18" charset="0"/>
              </a:rPr>
              <a:t>M</a:t>
            </a:r>
            <a:r>
              <a:rPr lang="en-GB" sz="1100" dirty="0">
                <a:solidFill>
                  <a:srgbClr val="006600"/>
                </a:solidFill>
                <a:effectLst/>
                <a:ea typeface="Times New Roman" panose="02020603050405020304" pitchFamily="18" charset="0"/>
              </a:rPr>
              <a:t>anagement Team.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rgbClr val="006600"/>
                </a:solidFill>
                <a:effectLst/>
                <a:ea typeface="Times New Roman" panose="02020603050405020304" pitchFamily="18" charset="0"/>
              </a:rPr>
              <a:t>Maintain UpToDate the KPI’s and complaints log.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rgbClr val="006600"/>
                </a:solidFill>
                <a:effectLst/>
                <a:ea typeface="Times New Roman" panose="02020603050405020304" pitchFamily="18" charset="0"/>
              </a:rPr>
              <a:t>Support the site to ensure the passing of all third-party audits/ visits.</a:t>
            </a:r>
            <a:endParaRPr lang="en-GB" sz="1100" dirty="0">
              <a:solidFill>
                <a:srgbClr val="006600"/>
              </a:solidFill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rgbClr val="003300"/>
                </a:solidFill>
                <a:latin typeface="Patrick Hand" panose="020B0604020202020204" charset="0"/>
                <a:cs typeface="Arial" panose="020B0604020202020204" pitchFamily="34" charset="0"/>
              </a:rPr>
              <a:t>Key requirements </a:t>
            </a:r>
            <a:endParaRPr lang="en-GB" sz="1100" dirty="0">
              <a:solidFill>
                <a:srgbClr val="006600"/>
              </a:solidFill>
              <a:latin typeface="Patrick Hand" panose="020B060402020202020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rgbClr val="006600"/>
                </a:solidFill>
                <a:latin typeface="Patrick Hand" panose="020B0604020202020204" charset="0"/>
                <a:cs typeface="Arial" panose="020B0604020202020204" pitchFamily="34" charset="0"/>
              </a:rPr>
              <a:t>Previous experience of working in a food environment (FMCG)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rgbClr val="006600"/>
                </a:solidFill>
                <a:latin typeface="Patrick Hand" panose="020B0604020202020204" charset="0"/>
                <a:cs typeface="Arial" panose="020B0604020202020204" pitchFamily="34" charset="0"/>
              </a:rPr>
              <a:t>Previous experience of working in a technical department within a food environment and a desire to progress to this level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rgbClr val="006600"/>
                </a:solidFill>
                <a:latin typeface="Patrick Hand" panose="020B0604020202020204" charset="0"/>
                <a:cs typeface="Arial" panose="020B0604020202020204" pitchFamily="34" charset="0"/>
              </a:rPr>
              <a:t>Previous working experience of areas outlined in ‘Key Responsibilities’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rgbClr val="006600"/>
                </a:solidFill>
                <a:latin typeface="Patrick Hand" panose="020B0604020202020204" charset="0"/>
                <a:cs typeface="Arial" panose="020B0604020202020204" pitchFamily="34" charset="0"/>
              </a:rPr>
              <a:t>Display high attention to detail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rgbClr val="006600"/>
                </a:solidFill>
                <a:latin typeface="Patrick Hand" panose="020B0604020202020204" charset="0"/>
                <a:cs typeface="Arial" panose="020B0604020202020204" pitchFamily="34" charset="0"/>
              </a:rPr>
              <a:t>Have good levels of accuracy with good problem solving skills</a:t>
            </a:r>
          </a:p>
          <a:p>
            <a:pPr marL="171450" indent="-171450">
              <a:buFontTx/>
              <a:buChar char="-"/>
            </a:pPr>
            <a:r>
              <a:rPr lang="en-GB" sz="1100" dirty="0">
                <a:solidFill>
                  <a:srgbClr val="006600"/>
                </a:solidFill>
                <a:latin typeface="Patrick Hand" panose="020B0604020202020204" charset="0"/>
                <a:cs typeface="Arial" panose="020B0604020202020204" pitchFamily="34" charset="0"/>
              </a:rPr>
              <a:t>Good level of computer knowledge.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8671EE6-8159-402E-A935-3E7484182EE0}"/>
              </a:ext>
            </a:extLst>
          </p:cNvPr>
          <p:cNvSpPr/>
          <p:nvPr/>
        </p:nvSpPr>
        <p:spPr>
          <a:xfrm>
            <a:off x="70756" y="5529174"/>
            <a:ext cx="8934727" cy="672471"/>
          </a:xfrm>
          <a:prstGeom prst="roundRect">
            <a:avLst/>
          </a:prstGeom>
          <a:solidFill>
            <a:srgbClr val="CB790B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0000"/>
                </a:solidFill>
                <a:effectLst/>
                <a:latin typeface="Patrick H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If you’d like to apply for this role, please send your CV/application form to </a:t>
            </a:r>
            <a:r>
              <a:rPr lang="en-GB" sz="1400" dirty="0">
                <a:solidFill>
                  <a:srgbClr val="000000"/>
                </a:solidFill>
                <a:effectLst/>
                <a:latin typeface="Patrick Hand" panose="020B060402020202020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Fiona.Biggin@produceworld.co.uk</a:t>
            </a:r>
            <a:endParaRPr lang="en-GB" sz="1400" dirty="0">
              <a:solidFill>
                <a:srgbClr val="000000"/>
              </a:solidFill>
              <a:effectLst/>
              <a:latin typeface="Patrick Hand" panose="020B060402020202020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GB" sz="1400" b="1" dirty="0">
                <a:solidFill>
                  <a:srgbClr val="000000"/>
                </a:solidFill>
                <a:effectLst/>
                <a:latin typeface="Patrick H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Closing date is 20</a:t>
            </a:r>
            <a:r>
              <a:rPr lang="en-GB" sz="1400" b="1" baseline="30000" dirty="0">
                <a:solidFill>
                  <a:srgbClr val="000000"/>
                </a:solidFill>
                <a:effectLst/>
                <a:latin typeface="Patrick H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th</a:t>
            </a:r>
            <a:r>
              <a:rPr lang="en-GB" sz="1400" b="1" dirty="0">
                <a:solidFill>
                  <a:srgbClr val="000000"/>
                </a:solidFill>
                <a:effectLst/>
                <a:latin typeface="Patrick H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 August</a:t>
            </a:r>
            <a:r>
              <a:rPr lang="en-GB" sz="1400" b="1" dirty="0">
                <a:solidFill>
                  <a:srgbClr val="000000"/>
                </a:solidFill>
                <a:latin typeface="Patrick H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400" b="1" dirty="0">
                <a:solidFill>
                  <a:srgbClr val="000000"/>
                </a:solidFill>
                <a:effectLst/>
                <a:latin typeface="Patrick H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2021</a:t>
            </a:r>
            <a:r>
              <a:rPr lang="en-GB" sz="1400" dirty="0">
                <a:solidFill>
                  <a:srgbClr val="000000"/>
                </a:solidFill>
                <a:effectLst/>
                <a:latin typeface="Patrick Hand" panose="020B060402020202020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GB" sz="1400" dirty="0">
              <a:latin typeface="Patrick Hand" panose="020B060402020202020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F1DF09-E15A-41A1-8121-061F5675AD2F}"/>
              </a:ext>
            </a:extLst>
          </p:cNvPr>
          <p:cNvSpPr txBox="1"/>
          <p:nvPr/>
        </p:nvSpPr>
        <p:spPr>
          <a:xfrm>
            <a:off x="6603183" y="3786883"/>
            <a:ext cx="2386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Patrick Hand" panose="020B0604020202020204" charset="0"/>
              </a:rPr>
              <a:t>Competitive Salary &amp; Benefits</a:t>
            </a:r>
          </a:p>
          <a:p>
            <a:pPr algn="ctr"/>
            <a:endParaRPr lang="en-GB" sz="1400" b="1" dirty="0">
              <a:latin typeface="Patrick Hand" panose="020B0604020202020204" charset="0"/>
            </a:endParaRPr>
          </a:p>
          <a:p>
            <a:pPr algn="ctr"/>
            <a:r>
              <a:rPr lang="en-GB" sz="1400" b="1" dirty="0">
                <a:latin typeface="Patrick Hand" panose="020B0604020202020204" charset="0"/>
              </a:rPr>
              <a:t>8 hour shift pattern includes one weekend day</a:t>
            </a:r>
          </a:p>
          <a:p>
            <a:pPr algn="ctr"/>
            <a:endParaRPr lang="en-GB" sz="1400" b="1" dirty="0">
              <a:latin typeface="Patrick Hand" panose="020B0604020202020204" charset="0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12BA1E-74FF-4772-A272-5FC13A81FD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093" y="2035556"/>
            <a:ext cx="2267319" cy="151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30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D76396599B8340924B8F4E67975F5A" ma:contentTypeVersion="0" ma:contentTypeDescription="Create a new document." ma:contentTypeScope="" ma:versionID="69c615ccaae534b52050b74baeae831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91DDE276-6AC4-4038-A640-F1E0E1F59F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EC4116-765F-4C43-AA4A-BD0EE1575CC4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E937EF8-6B74-42E7-9219-DEFB03C70E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314</Words>
  <Application>Microsoft Office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Patrick Hand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shelby.haslam</dc:creator>
  <cp:lastModifiedBy>Fiona Biggin</cp:lastModifiedBy>
  <cp:revision>195</cp:revision>
  <cp:lastPrinted>2021-07-21T15:29:57Z</cp:lastPrinted>
  <dcterms:created xsi:type="dcterms:W3CDTF">2010-12-03T12:33:52Z</dcterms:created>
  <dcterms:modified xsi:type="dcterms:W3CDTF">2021-07-28T12:18:04Z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0x0101007BD76396599B8340924B8F4E67975F5A</vt:lpwstr>
  </property>
  <property fmtid="{D5CDD505-2E9C-101B-9397-08002B2CF9AE}" pid="3" name="MSIP_Label_ced06422-c515-4a4e-a1f2-e6a0c0200eae_Enabled">
    <vt:lpwstr>true</vt:lpwstr>
  </property>
  <property fmtid="{D5CDD505-2E9C-101B-9397-08002B2CF9AE}" pid="4" name="MSIP_Label_ced06422-c515-4a4e-a1f2-e6a0c0200eae_SetDate">
    <vt:lpwstr>2021-04-19T14:46:51Z</vt:lpwstr>
  </property>
  <property fmtid="{D5CDD505-2E9C-101B-9397-08002B2CF9AE}" pid="5" name="MSIP_Label_ced06422-c515-4a4e-a1f2-e6a0c0200eae_Method">
    <vt:lpwstr>Standard</vt:lpwstr>
  </property>
  <property fmtid="{D5CDD505-2E9C-101B-9397-08002B2CF9AE}" pid="6" name="MSIP_Label_ced06422-c515-4a4e-a1f2-e6a0c0200eae_Name">
    <vt:lpwstr>Unclassifed</vt:lpwstr>
  </property>
  <property fmtid="{D5CDD505-2E9C-101B-9397-08002B2CF9AE}" pid="7" name="MSIP_Label_ced06422-c515-4a4e-a1f2-e6a0c0200eae_SiteId">
    <vt:lpwstr>e339bd4b-2e3b-4035-a452-2112d502f2ff</vt:lpwstr>
  </property>
  <property fmtid="{D5CDD505-2E9C-101B-9397-08002B2CF9AE}" pid="8" name="MSIP_Label_ced06422-c515-4a4e-a1f2-e6a0c0200eae_ActionId">
    <vt:lpwstr>99610499-e7fe-4f14-9ea2-9dd130495a30</vt:lpwstr>
  </property>
  <property fmtid="{D5CDD505-2E9C-101B-9397-08002B2CF9AE}" pid="9" name="MSIP_Label_ced06422-c515-4a4e-a1f2-e6a0c0200eae_ContentBits">
    <vt:lpwstr>0</vt:lpwstr>
  </property>
</Properties>
</file>